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350" r:id="rId3"/>
    <p:sldId id="360" r:id="rId4"/>
    <p:sldId id="361" r:id="rId5"/>
    <p:sldId id="352" r:id="rId6"/>
    <p:sldId id="3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065D2"/>
    <a:srgbClr val="386DDB"/>
    <a:srgbClr val="DDD203"/>
    <a:srgbClr val="00F301"/>
    <a:srgbClr val="00C2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6"/>
    <p:restoredTop sz="91346"/>
  </p:normalViewPr>
  <p:slideViewPr>
    <p:cSldViewPr snapToGrid="0" snapToObjects="1">
      <p:cViewPr varScale="1">
        <p:scale>
          <a:sx n="111" d="100"/>
          <a:sy n="111" d="100"/>
        </p:scale>
        <p:origin x="141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11/21/20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E5DEA3-5ADD-1946-B2F9-982EF2A50963}" type="slidenum">
              <a:rPr lang="en-US" smtClean="0"/>
              <a:t>1</a:t>
            </a:fld>
            <a:endParaRPr lang="en-US"/>
          </a:p>
        </p:txBody>
      </p:sp>
    </p:spTree>
    <p:extLst>
      <p:ext uri="{BB962C8B-B14F-4D97-AF65-F5344CB8AC3E}">
        <p14:creationId xmlns:p14="http://schemas.microsoft.com/office/powerpoint/2010/main" val="1341945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pple Chancery" panose="03020702040506060504" pitchFamily="66" charset="-79"/>
                <a:cs typeface="Apple Chancery" panose="03020702040506060504" pitchFamily="66" charset="-79"/>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176329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457200" rtl="0" eaLnBrk="1" latinLnBrk="0" hangingPunct="1">
        <a:spcBef>
          <a:spcPct val="0"/>
        </a:spcBef>
        <a:buNone/>
        <a:defRPr sz="4000" kern="1200">
          <a:solidFill>
            <a:srgbClr val="FF0000"/>
          </a:solidFill>
          <a:latin typeface="Apple Chancery" panose="03020702040506060504" pitchFamily="66" charset="-79"/>
          <a:ea typeface="+mj-ea"/>
          <a:cs typeface="Apple Chancery" panose="03020702040506060504" pitchFamily="66" charset="-79"/>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announcements</a:t>
            </a:r>
          </a:p>
        </p:txBody>
      </p:sp>
      <p:sp>
        <p:nvSpPr>
          <p:cNvPr id="5" name="Content Placeholder 4"/>
          <p:cNvSpPr>
            <a:spLocks noGrp="1"/>
          </p:cNvSpPr>
          <p:nvPr>
            <p:ph idx="1"/>
          </p:nvPr>
        </p:nvSpPr>
        <p:spPr>
          <a:xfrm>
            <a:off x="312517" y="1298222"/>
            <a:ext cx="8611564" cy="5127978"/>
          </a:xfrm>
        </p:spPr>
        <p:txBody>
          <a:bodyPr>
            <a:normAutofit/>
          </a:bodyPr>
          <a:lstStyle/>
          <a:p>
            <a:r>
              <a:rPr lang="en-US" b="1" dirty="0">
                <a:sym typeface="Wingdings"/>
              </a:rPr>
              <a:t>  </a:t>
            </a:r>
            <a:r>
              <a:rPr lang="en-US" sz="2000" dirty="0">
                <a:sym typeface="Wingdings"/>
              </a:rPr>
              <a:t>Today:</a:t>
            </a:r>
            <a:endParaRPr lang="en-US" dirty="0">
              <a:sym typeface="Wingdings"/>
            </a:endParaRPr>
          </a:p>
          <a:p>
            <a:pPr lvl="1"/>
            <a:r>
              <a:rPr lang="en-US" dirty="0">
                <a:sym typeface="Wingdings"/>
              </a:rPr>
              <a:t>Taking data for </a:t>
            </a:r>
            <a:r>
              <a:rPr lang="en-US" b="1" dirty="0">
                <a:sym typeface="Wingdings"/>
              </a:rPr>
              <a:t>torque/energy lab</a:t>
            </a:r>
            <a:r>
              <a:rPr lang="en-US" dirty="0">
                <a:sym typeface="Wingdings"/>
              </a:rPr>
              <a:t> (due )</a:t>
            </a:r>
          </a:p>
        </p:txBody>
      </p:sp>
      <p:sp>
        <p:nvSpPr>
          <p:cNvPr id="6" name="TextBox 5">
            <a:extLst>
              <a:ext uri="{FF2B5EF4-FFF2-40B4-BE49-F238E27FC236}">
                <a16:creationId xmlns:a16="http://schemas.microsoft.com/office/drawing/2014/main" id="{4B3A9525-0DC3-724B-B0B3-55AF55A351D3}"/>
              </a:ext>
            </a:extLst>
          </p:cNvPr>
          <p:cNvSpPr txBox="1"/>
          <p:nvPr/>
        </p:nvSpPr>
        <p:spPr>
          <a:xfrm>
            <a:off x="8472668" y="6296628"/>
            <a:ext cx="474562" cy="286734"/>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1.) </a:t>
            </a:r>
          </a:p>
        </p:txBody>
      </p:sp>
    </p:spTree>
    <p:extLst>
      <p:ext uri="{BB962C8B-B14F-4D97-AF65-F5344CB8AC3E}">
        <p14:creationId xmlns:p14="http://schemas.microsoft.com/office/powerpoint/2010/main" val="1927989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Torque/energy lab</a:t>
            </a:r>
          </a:p>
        </p:txBody>
      </p:sp>
      <p:sp>
        <p:nvSpPr>
          <p:cNvPr id="3" name="Content Placeholder 2"/>
          <p:cNvSpPr>
            <a:spLocks noGrp="1"/>
          </p:cNvSpPr>
          <p:nvPr>
            <p:ph idx="1"/>
          </p:nvPr>
        </p:nvSpPr>
        <p:spPr>
          <a:xfrm>
            <a:off x="214131" y="1417639"/>
            <a:ext cx="8715737" cy="3562576"/>
          </a:xfrm>
        </p:spPr>
        <p:txBody>
          <a:bodyPr>
            <a:normAutofit/>
          </a:bodyPr>
          <a:lstStyle/>
          <a:p>
            <a:r>
              <a:rPr lang="en-US" sz="2000" dirty="0"/>
              <a:t>The procedure and lab handout are on the class Website. </a:t>
            </a:r>
            <a:endParaRPr lang="en-US" b="1" u="sng" dirty="0"/>
          </a:p>
          <a:p>
            <a:r>
              <a:rPr lang="en-US" sz="2000" b="1" u="sng" dirty="0"/>
              <a:t>You need to read the entire lab carefully before actually doing it</a:t>
            </a:r>
            <a:r>
              <a:rPr lang="en-US" sz="2000" dirty="0"/>
              <a:t> to make sure you (a) understand what’s going on, and (b) have all the necessary data while in the classroom.</a:t>
            </a:r>
            <a:endParaRPr lang="en-US" dirty="0"/>
          </a:p>
          <a:p>
            <a:r>
              <a:rPr lang="en-US" sz="2000" dirty="0"/>
              <a:t>This is a formal writeup (lab cover, </a:t>
            </a:r>
            <a:r>
              <a:rPr lang="en-US" sz="2000" dirty="0" err="1"/>
              <a:t>etc</a:t>
            </a:r>
            <a:r>
              <a:rPr lang="en-US" sz="2000" dirty="0"/>
              <a:t>) and is due</a:t>
            </a:r>
          </a:p>
          <a:p>
            <a:r>
              <a:rPr lang="en-US" sz="2000" dirty="0"/>
              <a:t>Make sure you </a:t>
            </a:r>
            <a:r>
              <a:rPr lang="en-US" sz="2000" b="1" dirty="0"/>
              <a:t>blurb, blurb, blurb</a:t>
            </a:r>
            <a:r>
              <a:rPr lang="en-US" sz="2000" dirty="0"/>
              <a:t>!</a:t>
            </a:r>
            <a:endParaRPr lang="en-US" dirty="0"/>
          </a:p>
          <a:p>
            <a:pPr lvl="1"/>
            <a:r>
              <a:rPr lang="en-US" dirty="0"/>
              <a:t>Make sure you answer all the questions asked, and label them clearly so I can easily see the sequence of calculations. If I have to go hunting, you are more likely to lose points!</a:t>
            </a:r>
          </a:p>
        </p:txBody>
      </p:sp>
      <p:sp>
        <p:nvSpPr>
          <p:cNvPr id="4" name="TextBox 3">
            <a:extLst>
              <a:ext uri="{FF2B5EF4-FFF2-40B4-BE49-F238E27FC236}">
                <a16:creationId xmlns:a16="http://schemas.microsoft.com/office/drawing/2014/main" id="{562E97CB-A9E0-C844-9CF0-CA5778AED32C}"/>
              </a:ext>
            </a:extLst>
          </p:cNvPr>
          <p:cNvSpPr txBox="1"/>
          <p:nvPr/>
        </p:nvSpPr>
        <p:spPr>
          <a:xfrm>
            <a:off x="8472668" y="6296628"/>
            <a:ext cx="474562" cy="286734"/>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2.) </a:t>
            </a:r>
          </a:p>
        </p:txBody>
      </p:sp>
    </p:spTree>
    <p:extLst>
      <p:ext uri="{BB962C8B-B14F-4D97-AF65-F5344CB8AC3E}">
        <p14:creationId xmlns:p14="http://schemas.microsoft.com/office/powerpoint/2010/main" val="3293538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Torque/energy lab</a:t>
            </a:r>
          </a:p>
        </p:txBody>
      </p:sp>
      <p:grpSp>
        <p:nvGrpSpPr>
          <p:cNvPr id="6" name="Group 5">
            <a:extLst>
              <a:ext uri="{FF2B5EF4-FFF2-40B4-BE49-F238E27FC236}">
                <a16:creationId xmlns:a16="http://schemas.microsoft.com/office/drawing/2014/main" id="{95DF8E7A-BF9F-8340-A9D3-881FD396102B}"/>
              </a:ext>
            </a:extLst>
          </p:cNvPr>
          <p:cNvGrpSpPr/>
          <p:nvPr/>
        </p:nvGrpSpPr>
        <p:grpSpPr>
          <a:xfrm>
            <a:off x="2595168" y="1875667"/>
            <a:ext cx="6214461" cy="3559469"/>
            <a:chOff x="1727200" y="1520824"/>
            <a:chExt cx="7366939" cy="4219576"/>
          </a:xfrm>
        </p:grpSpPr>
        <p:sp>
          <p:nvSpPr>
            <p:cNvPr id="7" name="Rectangle 6">
              <a:extLst>
                <a:ext uri="{FF2B5EF4-FFF2-40B4-BE49-F238E27FC236}">
                  <a16:creationId xmlns:a16="http://schemas.microsoft.com/office/drawing/2014/main" id="{AA3E4228-8396-2046-81B0-F50802EA93B6}"/>
                </a:ext>
              </a:extLst>
            </p:cNvPr>
            <p:cNvSpPr/>
            <p:nvPr/>
          </p:nvSpPr>
          <p:spPr>
            <a:xfrm>
              <a:off x="4403725" y="1930400"/>
              <a:ext cx="292100" cy="254000"/>
            </a:xfrm>
            <a:prstGeom prst="rect">
              <a:avLst/>
            </a:prstGeom>
            <a:gradFill flip="none" rotWithShape="1">
              <a:gsLst>
                <a:gs pos="0">
                  <a:srgbClr val="FF0000"/>
                </a:gs>
                <a:gs pos="100000">
                  <a:prstClr val="white"/>
                </a:gs>
              </a:gsLst>
              <a:path path="circle">
                <a:fillToRect l="50000" t="50000" r="50000" b="50000"/>
              </a:path>
              <a:tileRect/>
            </a:gra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CFC8A7D-39E2-7347-8333-56DAE451C5D6}"/>
                </a:ext>
              </a:extLst>
            </p:cNvPr>
            <p:cNvSpPr/>
            <p:nvPr/>
          </p:nvSpPr>
          <p:spPr>
            <a:xfrm>
              <a:off x="4111625" y="2184400"/>
              <a:ext cx="850900" cy="228600"/>
            </a:xfrm>
            <a:prstGeom prst="rect">
              <a:avLst/>
            </a:prstGeom>
            <a:gradFill flip="none" rotWithShape="1">
              <a:gsLst>
                <a:gs pos="0">
                  <a:srgbClr val="FF0000"/>
                </a:gs>
                <a:gs pos="100000">
                  <a:prstClr val="white"/>
                </a:gs>
              </a:gsLst>
              <a:path path="circle">
                <a:fillToRect l="50000" t="50000" r="50000" b="50000"/>
              </a:path>
              <a:tileRect/>
            </a:gra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34C7D3-A77F-3E49-993D-C0DD0A9E04EA}"/>
                </a:ext>
              </a:extLst>
            </p:cNvPr>
            <p:cNvSpPr/>
            <p:nvPr/>
          </p:nvSpPr>
          <p:spPr>
            <a:xfrm>
              <a:off x="3819525" y="2413000"/>
              <a:ext cx="1447800" cy="254000"/>
            </a:xfrm>
            <a:prstGeom prst="rect">
              <a:avLst/>
            </a:prstGeom>
            <a:gradFill flip="none" rotWithShape="1">
              <a:gsLst>
                <a:gs pos="0">
                  <a:srgbClr val="FF0000"/>
                </a:gs>
                <a:gs pos="100000">
                  <a:prstClr val="white"/>
                </a:gs>
              </a:gsLst>
              <a:path path="circle">
                <a:fillToRect l="50000" t="50000" r="50000" b="50000"/>
              </a:path>
              <a:tileRect/>
            </a:gra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A88AF9-C089-A943-B3B2-57B8BEB64EF2}"/>
                </a:ext>
              </a:extLst>
            </p:cNvPr>
            <p:cNvSpPr/>
            <p:nvPr/>
          </p:nvSpPr>
          <p:spPr>
            <a:xfrm>
              <a:off x="2667000" y="2882900"/>
              <a:ext cx="3797300" cy="254000"/>
            </a:xfrm>
            <a:prstGeom prst="rect">
              <a:avLst/>
            </a:prstGeom>
            <a:solidFill>
              <a:srgbClr val="3366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901BAB6-21F0-9C42-AD62-6AD1C8EFD1D0}"/>
                </a:ext>
              </a:extLst>
            </p:cNvPr>
            <p:cNvSpPr/>
            <p:nvPr/>
          </p:nvSpPr>
          <p:spPr>
            <a:xfrm>
              <a:off x="1727200" y="3136900"/>
              <a:ext cx="63373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8D090BC-57DB-4A4C-9C50-4CDD4EC46A78}"/>
                </a:ext>
              </a:extLst>
            </p:cNvPr>
            <p:cNvSpPr/>
            <p:nvPr/>
          </p:nvSpPr>
          <p:spPr>
            <a:xfrm>
              <a:off x="4473575" y="2663825"/>
              <a:ext cx="146050" cy="219075"/>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6860A1E8-4306-AB47-AFBB-78C8E133EAFC}"/>
                </a:ext>
              </a:extLst>
            </p:cNvPr>
            <p:cNvCxnSpPr>
              <a:stCxn id="8" idx="1"/>
              <a:endCxn id="15" idx="0"/>
            </p:cNvCxnSpPr>
            <p:nvPr/>
          </p:nvCxnSpPr>
          <p:spPr>
            <a:xfrm flipV="1">
              <a:off x="4111625" y="2251075"/>
              <a:ext cx="4132263" cy="47625"/>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nvGrpSpPr>
            <p:cNvPr id="14" name="Group 13">
              <a:extLst>
                <a:ext uri="{FF2B5EF4-FFF2-40B4-BE49-F238E27FC236}">
                  <a16:creationId xmlns:a16="http://schemas.microsoft.com/office/drawing/2014/main" id="{83D7E822-EAC5-CC43-9730-EDDA076AECCF}"/>
                </a:ext>
              </a:extLst>
            </p:cNvPr>
            <p:cNvGrpSpPr/>
            <p:nvPr/>
          </p:nvGrpSpPr>
          <p:grpSpPr>
            <a:xfrm rot="21425687">
              <a:off x="4111625" y="2301875"/>
              <a:ext cx="850900" cy="60325"/>
              <a:chOff x="3032125" y="2292350"/>
              <a:chExt cx="850900" cy="60325"/>
            </a:xfrm>
          </p:grpSpPr>
          <p:cxnSp>
            <p:nvCxnSpPr>
              <p:cNvPr id="28" name="Straight Connector 27">
                <a:extLst>
                  <a:ext uri="{FF2B5EF4-FFF2-40B4-BE49-F238E27FC236}">
                    <a16:creationId xmlns:a16="http://schemas.microsoft.com/office/drawing/2014/main" id="{C4ED6892-604F-0B41-9EF8-D7DBA853DEB9}"/>
                  </a:ext>
                </a:extLst>
              </p:cNvPr>
              <p:cNvCxnSpPr/>
              <p:nvPr/>
            </p:nvCxnSpPr>
            <p:spPr>
              <a:xfrm>
                <a:off x="3032125" y="2292350"/>
                <a:ext cx="850900"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7393A89B-1BF1-104E-9786-8B6566FBE46A}"/>
                  </a:ext>
                </a:extLst>
              </p:cNvPr>
              <p:cNvCxnSpPr/>
              <p:nvPr/>
            </p:nvCxnSpPr>
            <p:spPr>
              <a:xfrm>
                <a:off x="3032125" y="2317750"/>
                <a:ext cx="850900"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1104366D-6E13-FF4D-A180-946FAFCA4EA9}"/>
                  </a:ext>
                </a:extLst>
              </p:cNvPr>
              <p:cNvCxnSpPr/>
              <p:nvPr/>
            </p:nvCxnSpPr>
            <p:spPr>
              <a:xfrm>
                <a:off x="3032125" y="2352675"/>
                <a:ext cx="850900"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5" name="Oval 14">
              <a:extLst>
                <a:ext uri="{FF2B5EF4-FFF2-40B4-BE49-F238E27FC236}">
                  <a16:creationId xmlns:a16="http://schemas.microsoft.com/office/drawing/2014/main" id="{9BB6BEB4-3448-6644-92CC-934573E6E013}"/>
                </a:ext>
              </a:extLst>
            </p:cNvPr>
            <p:cNvSpPr/>
            <p:nvPr/>
          </p:nvSpPr>
          <p:spPr>
            <a:xfrm>
              <a:off x="7940675" y="2251075"/>
              <a:ext cx="606425" cy="606425"/>
            </a:xfrm>
            <a:prstGeom prst="ellipse">
              <a:avLst/>
            </a:prstGeom>
            <a:solidFill>
              <a:srgbClr val="EDFF1E"/>
            </a:solidFill>
            <a:ln w="1905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8F596EDE-B3E8-3E4F-9B28-AF3AD8D2F05B}"/>
                </a:ext>
              </a:extLst>
            </p:cNvPr>
            <p:cNvCxnSpPr/>
            <p:nvPr/>
          </p:nvCxnSpPr>
          <p:spPr>
            <a:xfrm>
              <a:off x="8547100" y="2559050"/>
              <a:ext cx="0" cy="57785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7B3E2C29-2156-3148-A93E-72C26D08F23D}"/>
                </a:ext>
              </a:extLst>
            </p:cNvPr>
            <p:cNvSpPr/>
            <p:nvPr/>
          </p:nvSpPr>
          <p:spPr>
            <a:xfrm>
              <a:off x="8318500" y="3143250"/>
              <a:ext cx="495324" cy="254000"/>
            </a:xfrm>
            <a:prstGeom prst="rect">
              <a:avLst/>
            </a:prstGeom>
            <a:gradFill flip="none" rotWithShape="1">
              <a:gsLst>
                <a:gs pos="0">
                  <a:srgbClr val="FF6600"/>
                </a:gs>
                <a:gs pos="100000">
                  <a:prstClr val="white"/>
                </a:gs>
              </a:gsLst>
              <a:path path="circle">
                <a:fillToRect l="50000" t="50000" r="50000" b="50000"/>
              </a:path>
              <a:tileRect/>
            </a:gra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3882631-A08C-4D4E-8DB3-BB7635C603B8}"/>
                </a:ext>
              </a:extLst>
            </p:cNvPr>
            <p:cNvSpPr/>
            <p:nvPr/>
          </p:nvSpPr>
          <p:spPr>
            <a:xfrm>
              <a:off x="6756399" y="3594100"/>
              <a:ext cx="292101" cy="21463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CE48D0A-851E-5B4D-9ED7-C59E53171D45}"/>
                </a:ext>
              </a:extLst>
            </p:cNvPr>
            <p:cNvSpPr/>
            <p:nvPr/>
          </p:nvSpPr>
          <p:spPr>
            <a:xfrm>
              <a:off x="7651750" y="2457450"/>
              <a:ext cx="727074" cy="206375"/>
            </a:xfrm>
            <a:prstGeom prst="rect">
              <a:avLst/>
            </a:prstGeom>
            <a:solidFill>
              <a:schemeClr val="tx1"/>
            </a:solidFill>
            <a:ln w="1905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8D940450-F1CA-F94D-A529-44B9158D3508}"/>
                </a:ext>
              </a:extLst>
            </p:cNvPr>
            <p:cNvSpPr/>
            <p:nvPr/>
          </p:nvSpPr>
          <p:spPr>
            <a:xfrm>
              <a:off x="6530975" y="3054350"/>
              <a:ext cx="1533525" cy="82550"/>
            </a:xfrm>
            <a:prstGeom prst="rect">
              <a:avLst/>
            </a:prstGeom>
            <a:solidFill>
              <a:srgbClr val="3366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F42ED35-DC3C-7C48-B116-AE5E75251FA7}"/>
                </a:ext>
              </a:extLst>
            </p:cNvPr>
            <p:cNvSpPr/>
            <p:nvPr/>
          </p:nvSpPr>
          <p:spPr>
            <a:xfrm rot="16200000">
              <a:off x="6240463" y="2246312"/>
              <a:ext cx="1533525" cy="82550"/>
            </a:xfrm>
            <a:prstGeom prst="rect">
              <a:avLst/>
            </a:prstGeom>
            <a:solidFill>
              <a:srgbClr val="64FFB5"/>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F4038CD-BC78-2F4E-B862-A8847EC60306}"/>
                </a:ext>
              </a:extLst>
            </p:cNvPr>
            <p:cNvSpPr/>
            <p:nvPr/>
          </p:nvSpPr>
          <p:spPr>
            <a:xfrm>
              <a:off x="6832600" y="2536826"/>
              <a:ext cx="819150" cy="50800"/>
            </a:xfrm>
            <a:prstGeom prst="rect">
              <a:avLst/>
            </a:prstGeom>
            <a:solidFill>
              <a:srgbClr val="FFFFFF"/>
            </a:solidFill>
            <a:ln w="1905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Up-Down Arrow Callout 22">
              <a:extLst>
                <a:ext uri="{FF2B5EF4-FFF2-40B4-BE49-F238E27FC236}">
                  <a16:creationId xmlns:a16="http://schemas.microsoft.com/office/drawing/2014/main" id="{B8BB9E33-C7FC-C846-BB57-BF42B6E08E37}"/>
                </a:ext>
              </a:extLst>
            </p:cNvPr>
            <p:cNvSpPr/>
            <p:nvPr/>
          </p:nvSpPr>
          <p:spPr>
            <a:xfrm rot="18602126">
              <a:off x="6821507" y="2504218"/>
              <a:ext cx="364041" cy="105788"/>
            </a:xfrm>
            <a:prstGeom prst="upDownArrowCallout">
              <a:avLst/>
            </a:prstGeom>
            <a:solidFill>
              <a:srgbClr val="FF7240"/>
            </a:solidFill>
            <a:ln w="1905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F0D2F07-30EE-4746-9994-8BB4CE9BF441}"/>
                </a:ext>
              </a:extLst>
            </p:cNvPr>
            <p:cNvSpPr txBox="1"/>
            <p:nvPr/>
          </p:nvSpPr>
          <p:spPr>
            <a:xfrm>
              <a:off x="7327900" y="1930400"/>
              <a:ext cx="1346267" cy="369332"/>
            </a:xfrm>
            <a:prstGeom prst="rect">
              <a:avLst/>
            </a:prstGeom>
            <a:noFill/>
          </p:spPr>
          <p:txBody>
            <a:bodyPr wrap="none" rtlCol="0">
              <a:spAutoFit/>
            </a:bodyPr>
            <a:lstStyle/>
            <a:p>
              <a:r>
                <a:rPr lang="en-US" dirty="0"/>
                <a:t>smart pulley</a:t>
              </a:r>
            </a:p>
          </p:txBody>
        </p:sp>
        <p:sp>
          <p:nvSpPr>
            <p:cNvPr id="25" name="TextBox 24">
              <a:extLst>
                <a:ext uri="{FF2B5EF4-FFF2-40B4-BE49-F238E27FC236}">
                  <a16:creationId xmlns:a16="http://schemas.microsoft.com/office/drawing/2014/main" id="{020CBE0D-0FE0-354B-814C-5B63499E1EED}"/>
                </a:ext>
              </a:extLst>
            </p:cNvPr>
            <p:cNvSpPr txBox="1"/>
            <p:nvPr/>
          </p:nvSpPr>
          <p:spPr>
            <a:xfrm>
              <a:off x="8116888" y="3333234"/>
              <a:ext cx="977251" cy="369332"/>
            </a:xfrm>
            <a:prstGeom prst="rect">
              <a:avLst/>
            </a:prstGeom>
            <a:noFill/>
          </p:spPr>
          <p:txBody>
            <a:bodyPr wrap="none" rtlCol="0">
              <a:spAutoFit/>
            </a:bodyPr>
            <a:lstStyle/>
            <a:p>
              <a:r>
                <a:rPr lang="en-US" dirty="0"/>
                <a:t>m =.1 kg</a:t>
              </a:r>
            </a:p>
          </p:txBody>
        </p:sp>
        <p:sp>
          <p:nvSpPr>
            <p:cNvPr id="26" name="TextBox 25">
              <a:extLst>
                <a:ext uri="{FF2B5EF4-FFF2-40B4-BE49-F238E27FC236}">
                  <a16:creationId xmlns:a16="http://schemas.microsoft.com/office/drawing/2014/main" id="{D1CA57EC-49E4-B74A-AB34-02C54EE8FA6B}"/>
                </a:ext>
              </a:extLst>
            </p:cNvPr>
            <p:cNvSpPr txBox="1"/>
            <p:nvPr/>
          </p:nvSpPr>
          <p:spPr>
            <a:xfrm>
              <a:off x="3545276" y="2014391"/>
              <a:ext cx="548497" cy="369332"/>
            </a:xfrm>
            <a:prstGeom prst="rect">
              <a:avLst/>
            </a:prstGeom>
            <a:noFill/>
          </p:spPr>
          <p:txBody>
            <a:bodyPr wrap="none" rtlCol="0">
              <a:spAutoFit/>
            </a:bodyPr>
            <a:lstStyle/>
            <a:p>
              <a:r>
                <a:rPr lang="en-US" dirty="0"/>
                <a:t>hub</a:t>
              </a:r>
            </a:p>
          </p:txBody>
        </p:sp>
        <p:sp>
          <p:nvSpPr>
            <p:cNvPr id="27" name="TextBox 26">
              <a:extLst>
                <a:ext uri="{FF2B5EF4-FFF2-40B4-BE49-F238E27FC236}">
                  <a16:creationId xmlns:a16="http://schemas.microsoft.com/office/drawing/2014/main" id="{C974FE7F-B12D-F240-90EA-1997E1B7D1D3}"/>
                </a:ext>
              </a:extLst>
            </p:cNvPr>
            <p:cNvSpPr txBox="1"/>
            <p:nvPr/>
          </p:nvSpPr>
          <p:spPr>
            <a:xfrm>
              <a:off x="6207902" y="1645059"/>
              <a:ext cx="1115547" cy="369332"/>
            </a:xfrm>
            <a:prstGeom prst="rect">
              <a:avLst/>
            </a:prstGeom>
            <a:noFill/>
          </p:spPr>
          <p:txBody>
            <a:bodyPr wrap="none" rtlCol="0">
              <a:spAutoFit/>
            </a:bodyPr>
            <a:lstStyle/>
            <a:p>
              <a:r>
                <a:rPr lang="en-US" dirty="0"/>
                <a:t>ring stand</a:t>
              </a:r>
            </a:p>
          </p:txBody>
        </p:sp>
      </p:grpSp>
      <p:sp>
        <p:nvSpPr>
          <p:cNvPr id="31" name="TextBox 30">
            <a:extLst>
              <a:ext uri="{FF2B5EF4-FFF2-40B4-BE49-F238E27FC236}">
                <a16:creationId xmlns:a16="http://schemas.microsoft.com/office/drawing/2014/main" id="{68C0B475-CEBA-BF47-AE66-07D124E03298}"/>
              </a:ext>
            </a:extLst>
          </p:cNvPr>
          <p:cNvSpPr txBox="1"/>
          <p:nvPr/>
        </p:nvSpPr>
        <p:spPr>
          <a:xfrm>
            <a:off x="110403" y="1167632"/>
            <a:ext cx="2579877" cy="1692771"/>
          </a:xfrm>
          <a:prstGeom prst="rect">
            <a:avLst/>
          </a:prstGeom>
          <a:noFill/>
        </p:spPr>
        <p:txBody>
          <a:bodyPr wrap="square" rtlCol="0">
            <a:spAutoFit/>
          </a:bodyPr>
          <a:lstStyle/>
          <a:p>
            <a:r>
              <a:rPr lang="en-US" sz="2400" dirty="0">
                <a:solidFill>
                  <a:srgbClr val="FF0000"/>
                </a:solidFill>
                <a:latin typeface="Apple Chancery" panose="03020702040506060504" pitchFamily="66" charset="-79"/>
                <a:cs typeface="Apple Chancery" panose="03020702040506060504" pitchFamily="66" charset="-79"/>
              </a:rPr>
              <a:t>We want to </a:t>
            </a:r>
            <a:r>
              <a:rPr lang="en-US" sz="2000" dirty="0">
                <a:latin typeface="+mj-lt"/>
              </a:rPr>
              <a:t>know if the rotational version of Newton’s Second Law actually works.  To do that, we need: </a:t>
            </a:r>
          </a:p>
        </p:txBody>
      </p:sp>
      <p:sp>
        <p:nvSpPr>
          <p:cNvPr id="32" name="TextBox 31">
            <a:extLst>
              <a:ext uri="{FF2B5EF4-FFF2-40B4-BE49-F238E27FC236}">
                <a16:creationId xmlns:a16="http://schemas.microsoft.com/office/drawing/2014/main" id="{3CF1E1F2-EFE1-8340-BAB7-F5EC2865319C}"/>
              </a:ext>
            </a:extLst>
          </p:cNvPr>
          <p:cNvSpPr txBox="1"/>
          <p:nvPr/>
        </p:nvSpPr>
        <p:spPr>
          <a:xfrm>
            <a:off x="413606" y="2898652"/>
            <a:ext cx="2339108" cy="1631216"/>
          </a:xfrm>
          <a:prstGeom prst="rect">
            <a:avLst/>
          </a:prstGeom>
          <a:noFill/>
        </p:spPr>
        <p:txBody>
          <a:bodyPr wrap="square" rtlCol="0">
            <a:spAutoFit/>
          </a:bodyPr>
          <a:lstStyle/>
          <a:p>
            <a:r>
              <a:rPr lang="en-US" sz="2000" dirty="0">
                <a:solidFill>
                  <a:srgbClr val="FF0000"/>
                </a:solidFill>
                <a:latin typeface="Apple Chancery" panose="03020702040506060504" pitchFamily="66" charset="-79"/>
                <a:cs typeface="Apple Chancery" panose="03020702040506060504" pitchFamily="66" charset="-79"/>
              </a:rPr>
              <a:t>1.) Determine </a:t>
            </a:r>
            <a:r>
              <a:rPr lang="en-US" sz="2000" dirty="0">
                <a:latin typeface="+mj-lt"/>
              </a:rPr>
              <a:t>the </a:t>
            </a:r>
            <a:r>
              <a:rPr lang="en-US" sz="2000" dirty="0">
                <a:solidFill>
                  <a:srgbClr val="3065D2"/>
                </a:solidFill>
                <a:latin typeface="+mj-lt"/>
              </a:rPr>
              <a:t>acceleration of the hanging mass </a:t>
            </a:r>
            <a:r>
              <a:rPr lang="en-US" sz="2000" dirty="0">
                <a:latin typeface="+mj-lt"/>
              </a:rPr>
              <a:t>as it accelerates downward. </a:t>
            </a:r>
          </a:p>
        </p:txBody>
      </p:sp>
      <p:sp>
        <p:nvSpPr>
          <p:cNvPr id="33" name="TextBox 32">
            <a:extLst>
              <a:ext uri="{FF2B5EF4-FFF2-40B4-BE49-F238E27FC236}">
                <a16:creationId xmlns:a16="http://schemas.microsoft.com/office/drawing/2014/main" id="{F8872264-BDD7-184C-9C4A-C669FF4271BF}"/>
              </a:ext>
            </a:extLst>
          </p:cNvPr>
          <p:cNvSpPr txBox="1"/>
          <p:nvPr/>
        </p:nvSpPr>
        <p:spPr>
          <a:xfrm>
            <a:off x="437127" y="4663823"/>
            <a:ext cx="6400476" cy="1323439"/>
          </a:xfrm>
          <a:prstGeom prst="rect">
            <a:avLst/>
          </a:prstGeom>
          <a:noFill/>
        </p:spPr>
        <p:txBody>
          <a:bodyPr wrap="square" rtlCol="0">
            <a:spAutoFit/>
          </a:bodyPr>
          <a:lstStyle/>
          <a:p>
            <a:r>
              <a:rPr lang="en-US" sz="2000" dirty="0">
                <a:solidFill>
                  <a:srgbClr val="FF0000"/>
                </a:solidFill>
                <a:latin typeface="Apple Chancery" panose="03020702040506060504" pitchFamily="66" charset="-79"/>
                <a:cs typeface="Apple Chancery" panose="03020702040506060504" pitchFamily="66" charset="-79"/>
              </a:rPr>
              <a:t>2.) Determine </a:t>
            </a:r>
            <a:r>
              <a:rPr lang="en-US" sz="2000" dirty="0">
                <a:latin typeface="+mj-lt"/>
              </a:rPr>
              <a:t>the </a:t>
            </a:r>
            <a:r>
              <a:rPr lang="en-US" sz="2000" dirty="0">
                <a:solidFill>
                  <a:srgbClr val="3065D2"/>
                </a:solidFill>
                <a:latin typeface="+mj-lt"/>
              </a:rPr>
              <a:t>hub’s </a:t>
            </a:r>
            <a:r>
              <a:rPr lang="en-US" sz="2000" i="1" dirty="0">
                <a:solidFill>
                  <a:srgbClr val="3065D2"/>
                </a:solidFill>
                <a:latin typeface="+mj-lt"/>
              </a:rPr>
              <a:t>moment of inertia </a:t>
            </a:r>
            <a:r>
              <a:rPr lang="en-US" sz="2000" dirty="0">
                <a:solidFill>
                  <a:srgbClr val="3065D2"/>
                </a:solidFill>
                <a:latin typeface="+mj-lt"/>
              </a:rPr>
              <a:t>using conservation of energy</a:t>
            </a:r>
            <a:r>
              <a:rPr lang="en-US" sz="2000" dirty="0">
                <a:latin typeface="+mj-lt"/>
              </a:rPr>
              <a:t>.  That </a:t>
            </a:r>
            <a:r>
              <a:rPr lang="en-US" sz="2000" dirty="0">
                <a:solidFill>
                  <a:srgbClr val="3065D2"/>
                </a:solidFill>
                <a:latin typeface="+mj-lt"/>
              </a:rPr>
              <a:t>will require </a:t>
            </a:r>
            <a:r>
              <a:rPr lang="en-US" sz="2000" dirty="0">
                <a:latin typeface="+mj-lt"/>
              </a:rPr>
              <a:t>a </a:t>
            </a:r>
            <a:r>
              <a:rPr lang="en-US" sz="2000" i="1" dirty="0">
                <a:solidFill>
                  <a:srgbClr val="3065D2"/>
                </a:solidFill>
                <a:latin typeface="+mj-lt"/>
              </a:rPr>
              <a:t>velocity versus time</a:t>
            </a:r>
            <a:r>
              <a:rPr lang="en-US" sz="2000" i="1" dirty="0">
                <a:latin typeface="+mj-lt"/>
              </a:rPr>
              <a:t> </a:t>
            </a:r>
            <a:r>
              <a:rPr lang="en-US" sz="2000" dirty="0">
                <a:solidFill>
                  <a:srgbClr val="3065D2"/>
                </a:solidFill>
                <a:latin typeface="+mj-lt"/>
              </a:rPr>
              <a:t>graph</a:t>
            </a:r>
            <a:r>
              <a:rPr lang="en-US" sz="2000" dirty="0">
                <a:latin typeface="+mj-lt"/>
              </a:rPr>
              <a:t> and a </a:t>
            </a:r>
            <a:r>
              <a:rPr lang="en-US" sz="2000" i="1" dirty="0">
                <a:solidFill>
                  <a:srgbClr val="3065D2"/>
                </a:solidFill>
                <a:latin typeface="+mj-lt"/>
              </a:rPr>
              <a:t>position versus time </a:t>
            </a:r>
            <a:r>
              <a:rPr lang="en-US" sz="2000" dirty="0">
                <a:solidFill>
                  <a:srgbClr val="3065D2"/>
                </a:solidFill>
                <a:latin typeface="+mj-lt"/>
              </a:rPr>
              <a:t>graph</a:t>
            </a:r>
            <a:r>
              <a:rPr lang="en-US" sz="2000" dirty="0">
                <a:latin typeface="+mj-lt"/>
              </a:rPr>
              <a:t>, both of which we need to generate. </a:t>
            </a:r>
          </a:p>
        </p:txBody>
      </p:sp>
      <p:sp>
        <p:nvSpPr>
          <p:cNvPr id="34" name="TextBox 33">
            <a:extLst>
              <a:ext uri="{FF2B5EF4-FFF2-40B4-BE49-F238E27FC236}">
                <a16:creationId xmlns:a16="http://schemas.microsoft.com/office/drawing/2014/main" id="{245CFAEB-1DB0-4A47-961F-6E06D821AA2A}"/>
              </a:ext>
            </a:extLst>
          </p:cNvPr>
          <p:cNvSpPr txBox="1"/>
          <p:nvPr/>
        </p:nvSpPr>
        <p:spPr>
          <a:xfrm>
            <a:off x="8472668" y="6296628"/>
            <a:ext cx="474562" cy="286734"/>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3.) </a:t>
            </a:r>
          </a:p>
        </p:txBody>
      </p:sp>
    </p:spTree>
    <p:extLst>
      <p:ext uri="{BB962C8B-B14F-4D97-AF65-F5344CB8AC3E}">
        <p14:creationId xmlns:p14="http://schemas.microsoft.com/office/powerpoint/2010/main" val="44782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a:extLst>
              <a:ext uri="{FF2B5EF4-FFF2-40B4-BE49-F238E27FC236}">
                <a16:creationId xmlns:a16="http://schemas.microsoft.com/office/drawing/2014/main" id="{59A3EA7C-DFEB-5141-87FA-3DB4C7453CD8}"/>
              </a:ext>
            </a:extLst>
          </p:cNvPr>
          <p:cNvPicPr>
            <a:picLocks noChangeAspect="1"/>
          </p:cNvPicPr>
          <p:nvPr/>
        </p:nvPicPr>
        <p:blipFill>
          <a:blip r:embed="rId2"/>
          <a:stretch>
            <a:fillRect/>
          </a:stretch>
        </p:blipFill>
        <p:spPr>
          <a:xfrm>
            <a:off x="453756" y="635000"/>
            <a:ext cx="4790800" cy="2960607"/>
          </a:xfrm>
          <a:prstGeom prst="rect">
            <a:avLst/>
          </a:prstGeom>
        </p:spPr>
      </p:pic>
      <p:pic>
        <p:nvPicPr>
          <p:cNvPr id="36" name="Picture 35">
            <a:extLst>
              <a:ext uri="{FF2B5EF4-FFF2-40B4-BE49-F238E27FC236}">
                <a16:creationId xmlns:a16="http://schemas.microsoft.com/office/drawing/2014/main" id="{28F33EFC-79F9-A24B-8BC1-91B14CAED554}"/>
              </a:ext>
            </a:extLst>
          </p:cNvPr>
          <p:cNvPicPr>
            <a:picLocks noChangeAspect="1"/>
          </p:cNvPicPr>
          <p:nvPr/>
        </p:nvPicPr>
        <p:blipFill>
          <a:blip r:embed="rId3"/>
          <a:stretch>
            <a:fillRect/>
          </a:stretch>
        </p:blipFill>
        <p:spPr>
          <a:xfrm>
            <a:off x="4016066" y="2819076"/>
            <a:ext cx="4995583" cy="2960607"/>
          </a:xfrm>
          <a:prstGeom prst="rect">
            <a:avLst/>
          </a:prstGeom>
        </p:spPr>
      </p:pic>
      <p:sp>
        <p:nvSpPr>
          <p:cNvPr id="4" name="TextBox 3">
            <a:extLst>
              <a:ext uri="{FF2B5EF4-FFF2-40B4-BE49-F238E27FC236}">
                <a16:creationId xmlns:a16="http://schemas.microsoft.com/office/drawing/2014/main" id="{E6B35AC4-18CE-9341-AC01-32C389057EDE}"/>
              </a:ext>
            </a:extLst>
          </p:cNvPr>
          <p:cNvSpPr txBox="1"/>
          <p:nvPr/>
        </p:nvSpPr>
        <p:spPr>
          <a:xfrm>
            <a:off x="8472668" y="6296628"/>
            <a:ext cx="474562" cy="286734"/>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4.) </a:t>
            </a:r>
          </a:p>
        </p:txBody>
      </p:sp>
    </p:spTree>
    <p:extLst>
      <p:ext uri="{BB962C8B-B14F-4D97-AF65-F5344CB8AC3E}">
        <p14:creationId xmlns:p14="http://schemas.microsoft.com/office/powerpoint/2010/main" val="2714601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777"/>
            <a:ext cx="8229600" cy="1143000"/>
          </a:xfrm>
        </p:spPr>
        <p:txBody>
          <a:bodyPr/>
          <a:lstStyle/>
          <a:p>
            <a:r>
              <a:rPr lang="en-US" dirty="0"/>
              <a:t>Rotational energy reminders</a:t>
            </a:r>
          </a:p>
        </p:txBody>
      </p:sp>
      <p:sp>
        <p:nvSpPr>
          <p:cNvPr id="3" name="Content Placeholder 2"/>
          <p:cNvSpPr>
            <a:spLocks noGrp="1"/>
          </p:cNvSpPr>
          <p:nvPr>
            <p:ph idx="1"/>
          </p:nvPr>
        </p:nvSpPr>
        <p:spPr>
          <a:xfrm>
            <a:off x="133109" y="1166018"/>
            <a:ext cx="8877782" cy="4525963"/>
          </a:xfrm>
        </p:spPr>
        <p:txBody>
          <a:bodyPr>
            <a:normAutofit/>
          </a:bodyPr>
          <a:lstStyle/>
          <a:p>
            <a:r>
              <a:rPr lang="en-US" sz="2000" dirty="0"/>
              <a:t>  All our previous information about energy still holds:</a:t>
            </a:r>
          </a:p>
          <a:p>
            <a:pPr lvl="1"/>
            <a:r>
              <a:rPr lang="en-US" dirty="0"/>
              <a:t>Extraneous work changes the energy of a system</a:t>
            </a:r>
          </a:p>
          <a:p>
            <a:pPr lvl="1"/>
            <a:r>
              <a:rPr lang="en-US" dirty="0"/>
              <a:t>Rotational KE can be expressed by ½ I𝛚</a:t>
            </a:r>
            <a:r>
              <a:rPr lang="en-US" baseline="30000" dirty="0"/>
              <a:t>2</a:t>
            </a:r>
            <a:endParaRPr lang="en-US" dirty="0"/>
          </a:p>
          <a:p>
            <a:pPr lvl="1"/>
            <a:r>
              <a:rPr lang="en-US" dirty="0"/>
              <a:t>If the axis of rotation is also translating (e.g. ball rolling down hill) then its translational KE can be found by ½ mv</a:t>
            </a:r>
            <a:r>
              <a:rPr lang="en-US" baseline="30000" dirty="0"/>
              <a:t>2</a:t>
            </a:r>
            <a:r>
              <a:rPr lang="en-US" dirty="0"/>
              <a:t> </a:t>
            </a:r>
            <a:r>
              <a:rPr lang="mr-IN" dirty="0"/>
              <a:t>–</a:t>
            </a:r>
            <a:r>
              <a:rPr lang="en-US" dirty="0"/>
              <a:t> both rotational and translational energy must be accounted for</a:t>
            </a:r>
          </a:p>
          <a:p>
            <a:pPr lvl="2"/>
            <a:r>
              <a:rPr lang="en-US" dirty="0"/>
              <a:t>Also remember that v = r 𝛚 when simplifying</a:t>
            </a:r>
          </a:p>
          <a:p>
            <a:pPr lvl="1"/>
            <a:r>
              <a:rPr lang="en-US" dirty="0"/>
              <a:t>Conservation of Energy can be used to compare two points in time</a:t>
            </a:r>
          </a:p>
          <a:p>
            <a:pPr lvl="2"/>
            <a:r>
              <a:rPr lang="en-US" dirty="0"/>
              <a:t>The U and extraneous work quantities in the </a:t>
            </a:r>
            <a:r>
              <a:rPr lang="en-US" dirty="0" err="1"/>
              <a:t>CoE</a:t>
            </a:r>
            <a:r>
              <a:rPr lang="en-US" dirty="0"/>
              <a:t> equation are unchanged: there is no such thing as “rotational potential energy” and extraneous work still behaves as before</a:t>
            </a:r>
          </a:p>
          <a:p>
            <a:r>
              <a:rPr lang="en-US" sz="2000" dirty="0"/>
              <a:t> We often assume an object is “rolling without slipping.” What does that mean?</a:t>
            </a:r>
          </a:p>
        </p:txBody>
      </p:sp>
      <p:sp>
        <p:nvSpPr>
          <p:cNvPr id="4" name="TextBox 3"/>
          <p:cNvSpPr txBox="1"/>
          <p:nvPr/>
        </p:nvSpPr>
        <p:spPr>
          <a:xfrm>
            <a:off x="266218" y="5230316"/>
            <a:ext cx="8877782" cy="923330"/>
          </a:xfrm>
          <a:prstGeom prst="rect">
            <a:avLst/>
          </a:prstGeom>
          <a:noFill/>
        </p:spPr>
        <p:txBody>
          <a:bodyPr wrap="square" rtlCol="0">
            <a:spAutoFit/>
          </a:bodyPr>
          <a:lstStyle/>
          <a:p>
            <a:r>
              <a:rPr lang="en-US" dirty="0">
                <a:solidFill>
                  <a:srgbClr val="3065D2"/>
                </a:solidFill>
                <a:latin typeface="Palatino Linotype" charset="0"/>
                <a:ea typeface="Palatino Linotype" charset="0"/>
                <a:cs typeface="Palatino Linotype" charset="0"/>
              </a:rPr>
              <a:t>Rolling without slipping means there is rolling friction at the point of contact that holds traction but take little energy out of the system. For our purposes, no slippage means no energy will be dissipated by friction (unlike sliding friction).</a:t>
            </a:r>
          </a:p>
        </p:txBody>
      </p:sp>
      <p:sp>
        <p:nvSpPr>
          <p:cNvPr id="5" name="TextBox 4">
            <a:extLst>
              <a:ext uri="{FF2B5EF4-FFF2-40B4-BE49-F238E27FC236}">
                <a16:creationId xmlns:a16="http://schemas.microsoft.com/office/drawing/2014/main" id="{A867BEB9-22D7-9E4A-B92E-CB646D890016}"/>
              </a:ext>
            </a:extLst>
          </p:cNvPr>
          <p:cNvSpPr txBox="1"/>
          <p:nvPr/>
        </p:nvSpPr>
        <p:spPr>
          <a:xfrm>
            <a:off x="8472668" y="6296628"/>
            <a:ext cx="474562" cy="286734"/>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5.) </a:t>
            </a:r>
          </a:p>
        </p:txBody>
      </p:sp>
    </p:spTree>
    <p:extLst>
      <p:ext uri="{BB962C8B-B14F-4D97-AF65-F5344CB8AC3E}">
        <p14:creationId xmlns:p14="http://schemas.microsoft.com/office/powerpoint/2010/main" val="33396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Approaching a rotational energy problem</a:t>
            </a:r>
          </a:p>
        </p:txBody>
      </p:sp>
      <p:sp>
        <p:nvSpPr>
          <p:cNvPr id="3" name="Content Placeholder 2"/>
          <p:cNvSpPr>
            <a:spLocks noGrp="1"/>
          </p:cNvSpPr>
          <p:nvPr>
            <p:ph idx="1"/>
          </p:nvPr>
        </p:nvSpPr>
        <p:spPr>
          <a:xfrm>
            <a:off x="243068" y="1600200"/>
            <a:ext cx="8443732" cy="4525963"/>
          </a:xfrm>
        </p:spPr>
        <p:txBody>
          <a:bodyPr/>
          <a:lstStyle/>
          <a:p>
            <a:r>
              <a:rPr lang="en-US" sz="2000" dirty="0"/>
              <a:t>Start with conservation of energy, and determine whether extraneous work is done or not</a:t>
            </a:r>
          </a:p>
          <a:p>
            <a:r>
              <a:rPr lang="en-US" sz="2000" dirty="0"/>
              <a:t>As before, determine what terms exist: U</a:t>
            </a:r>
            <a:r>
              <a:rPr lang="en-US" sz="2000" baseline="-25000" dirty="0"/>
              <a:t>g</a:t>
            </a:r>
            <a:r>
              <a:rPr lang="en-US" sz="2000" dirty="0"/>
              <a:t>, </a:t>
            </a:r>
            <a:r>
              <a:rPr lang="en-US" sz="2000" dirty="0" err="1"/>
              <a:t>U</a:t>
            </a:r>
            <a:r>
              <a:rPr lang="en-US" sz="2000" baseline="-25000" dirty="0" err="1"/>
              <a:t>spring</a:t>
            </a:r>
            <a:r>
              <a:rPr lang="en-US" sz="2000" dirty="0"/>
              <a:t>, </a:t>
            </a:r>
            <a:r>
              <a:rPr lang="en-US" sz="2000" dirty="0" err="1"/>
              <a:t>rKE</a:t>
            </a:r>
            <a:r>
              <a:rPr lang="en-US" sz="2000" dirty="0"/>
              <a:t>, </a:t>
            </a:r>
            <a:r>
              <a:rPr lang="en-US" sz="2000" dirty="0" err="1"/>
              <a:t>tKE</a:t>
            </a:r>
            <a:r>
              <a:rPr lang="en-US" sz="2000" dirty="0"/>
              <a:t> at the initial and final times</a:t>
            </a:r>
          </a:p>
          <a:p>
            <a:r>
              <a:rPr lang="en-US" sz="2000" dirty="0"/>
              <a:t>After writing each term out in its base equation form (e.g. </a:t>
            </a:r>
            <a:r>
              <a:rPr lang="en-US" sz="2000" dirty="0" err="1"/>
              <a:t>Mgh</a:t>
            </a:r>
            <a:r>
              <a:rPr lang="en-US" sz="2000" dirty="0"/>
              <a:t>, ½ Mv</a:t>
            </a:r>
            <a:r>
              <a:rPr lang="en-US" sz="2000" baseline="30000" dirty="0"/>
              <a:t>2</a:t>
            </a:r>
            <a:r>
              <a:rPr lang="en-US" sz="2000" dirty="0"/>
              <a:t>, ½ I 𝛚</a:t>
            </a:r>
            <a:r>
              <a:rPr lang="en-US" sz="2000" baseline="30000" dirty="0"/>
              <a:t>2</a:t>
            </a:r>
            <a:r>
              <a:rPr lang="en-US" sz="2000" dirty="0"/>
              <a:t> etc.) determine if any parts need to be substituted or determined in terms of thing you know (e.g. v = r 𝛚, or finding h in terms of known lengths/heights/angles)</a:t>
            </a:r>
          </a:p>
          <a:p>
            <a:r>
              <a:rPr lang="en-US" sz="2000" dirty="0"/>
              <a:t>Substitute, rearrange, and solve!</a:t>
            </a:r>
          </a:p>
        </p:txBody>
      </p:sp>
      <p:sp>
        <p:nvSpPr>
          <p:cNvPr id="4" name="TextBox 3">
            <a:extLst>
              <a:ext uri="{FF2B5EF4-FFF2-40B4-BE49-F238E27FC236}">
                <a16:creationId xmlns:a16="http://schemas.microsoft.com/office/drawing/2014/main" id="{40870EE4-C896-5246-AEDE-14AEC4BD4942}"/>
              </a:ext>
            </a:extLst>
          </p:cNvPr>
          <p:cNvSpPr txBox="1"/>
          <p:nvPr/>
        </p:nvSpPr>
        <p:spPr>
          <a:xfrm>
            <a:off x="8472668" y="6296628"/>
            <a:ext cx="474562" cy="286734"/>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6</a:t>
            </a:r>
            <a:r>
              <a:rPr lang="en-US" sz="120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6422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34198</TotalTime>
  <Words>522</Words>
  <Application>Microsoft Macintosh PowerPoint</Application>
  <PresentationFormat>On-screen Show (4:3)</PresentationFormat>
  <Paragraphs>39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Apple Chancery</vt:lpstr>
      <vt:lpstr>Arial</vt:lpstr>
      <vt:lpstr>Calibri</vt:lpstr>
      <vt:lpstr>Palatino Linotype</vt:lpstr>
      <vt:lpstr>Times New Roman</vt:lpstr>
      <vt:lpstr>Office Theme</vt:lpstr>
      <vt:lpstr>General announcements</vt:lpstr>
      <vt:lpstr>Torque/energy lab</vt:lpstr>
      <vt:lpstr>Torque/energy lab</vt:lpstr>
      <vt:lpstr>PowerPoint Presentation</vt:lpstr>
      <vt:lpstr>Rotational energy reminders</vt:lpstr>
      <vt:lpstr>Approaching a rotational energy problem</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Microsoft Office User</cp:lastModifiedBy>
  <cp:revision>701</cp:revision>
  <cp:lastPrinted>2017-11-14T01:56:41Z</cp:lastPrinted>
  <dcterms:created xsi:type="dcterms:W3CDTF">2017-08-16T17:34:12Z</dcterms:created>
  <dcterms:modified xsi:type="dcterms:W3CDTF">2020-11-21T17:52:10Z</dcterms:modified>
</cp:coreProperties>
</file>